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9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19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80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73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0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8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93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00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9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7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62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40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211B-39B2-4B5F-A9FA-71D33EF3D44C}" type="datetimeFigureOut">
              <a:rPr lang="zh-CN" altLang="en-US" smtClean="0"/>
              <a:t>2015-3-23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436EC-A3E2-4876-B6B0-DB09CF5512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08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image" Target="../media/image22.png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3" name="AutoShape 3"/>
          <p:cNvSpPr>
            <a:spLocks noChangeArrowheads="1"/>
          </p:cNvSpPr>
          <p:nvPr/>
        </p:nvSpPr>
        <p:spPr bwMode="auto">
          <a:xfrm>
            <a:off x="611188" y="765175"/>
            <a:ext cx="7850187" cy="1079500"/>
          </a:xfrm>
          <a:prstGeom prst="roundRect">
            <a:avLst>
              <a:gd name="adj" fmla="val 16667"/>
            </a:avLst>
          </a:prstGeom>
          <a:solidFill>
            <a:schemeClr val="bg1">
              <a:alpha val="50195"/>
            </a:schemeClr>
          </a:solidFill>
          <a:ln w="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6600">
                <a:solidFill>
                  <a:srgbClr val="FF3300"/>
                </a:solidFill>
                <a:latin typeface="华文彩云" pitchFamily="2" charset="-122"/>
                <a:ea typeface="华文彩云" pitchFamily="2" charset="-122"/>
              </a:rPr>
              <a:t>美丽的武夷山</a:t>
            </a:r>
          </a:p>
        </p:txBody>
      </p:sp>
      <p:sp>
        <p:nvSpPr>
          <p:cNvPr id="7" name="矩形 6"/>
          <p:cNvSpPr/>
          <p:nvPr/>
        </p:nvSpPr>
        <p:spPr>
          <a:xfrm>
            <a:off x="2476500" y="5876925"/>
            <a:ext cx="4354513" cy="407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1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en-US" altLang="zh-CN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模板网</a:t>
            </a:r>
            <a:r>
              <a:rPr lang="en-US" altLang="zh-CN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-WWW.1PPT.COM</a:t>
            </a:r>
          </a:p>
        </p:txBody>
      </p:sp>
    </p:spTree>
    <p:extLst>
      <p:ext uri="{BB962C8B-B14F-4D97-AF65-F5344CB8AC3E}">
        <p14:creationId xmlns:p14="http://schemas.microsoft.com/office/powerpoint/2010/main" val="3620310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6347941247819512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950"/>
            <a:ext cx="914400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2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62baf437xa8d0ca6164cd&amp;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-12700"/>
            <a:ext cx="9164638" cy="697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80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200711201725163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9075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57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32772" name="Picture 4" descr="V0aa8sggK331QQ9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55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68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7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23850" y="1989138"/>
            <a:ext cx="8716963" cy="307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800">
                <a:solidFill>
                  <a:srgbClr val="FF3300"/>
                </a:solidFill>
              </a:rPr>
              <a:t>小组合作读第二自然段，讨论：</a:t>
            </a:r>
          </a:p>
          <a:p>
            <a:pPr eaLnBrk="1" hangingPunct="1"/>
            <a:r>
              <a:rPr lang="zh-CN" altLang="en-US" sz="6000">
                <a:solidFill>
                  <a:srgbClr val="0000CC"/>
                </a:solidFill>
              </a:rPr>
              <a:t>     </a:t>
            </a:r>
            <a:r>
              <a:rPr lang="zh-CN" altLang="en-US" sz="4400">
                <a:solidFill>
                  <a:srgbClr val="0000CC"/>
                </a:solidFill>
              </a:rPr>
              <a:t>武夷山山的特点是什么？请从</a:t>
            </a:r>
          </a:p>
          <a:p>
            <a:pPr eaLnBrk="1" hangingPunct="1"/>
            <a:r>
              <a:rPr lang="zh-CN" altLang="en-US" sz="4400">
                <a:solidFill>
                  <a:srgbClr val="0000CC"/>
                </a:solidFill>
              </a:rPr>
              <a:t>文中找出两个词或两个字概括，并</a:t>
            </a:r>
          </a:p>
          <a:p>
            <a:pPr eaLnBrk="1" hangingPunct="1"/>
            <a:r>
              <a:rPr lang="zh-CN" altLang="en-US" sz="4400">
                <a:solidFill>
                  <a:srgbClr val="0000CC"/>
                </a:solidFill>
              </a:rPr>
              <a:t>用“~~~~”画出相关的句子。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460375" y="528638"/>
            <a:ext cx="551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/>
              <a:t>学路建议（一）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755650" y="5516563"/>
            <a:ext cx="7258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/>
              <a:t>   </a:t>
            </a:r>
            <a:r>
              <a:rPr lang="zh-CN" altLang="en-US" sz="4000">
                <a:solidFill>
                  <a:srgbClr val="FF3300"/>
                </a:solidFill>
              </a:rPr>
              <a:t>（ 造型奇特    山势险峻   ）</a:t>
            </a:r>
            <a:r>
              <a:rPr lang="zh-CN" altLang="en-US" sz="400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98216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468313" y="3141663"/>
            <a:ext cx="8356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三十六峰有的像 </a:t>
            </a:r>
            <a:r>
              <a:rPr lang="zh-CN" altLang="en-US" sz="3600" u="sng">
                <a:solidFill>
                  <a:srgbClr val="FF3300"/>
                </a:solidFill>
                <a:ea typeface="楷体_GB2312" pitchFamily="49" charset="-122"/>
              </a:rPr>
              <a:t>         </a:t>
            </a:r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，有的像</a:t>
            </a:r>
            <a:r>
              <a:rPr lang="zh-CN" altLang="en-US" sz="3600" u="sng">
                <a:solidFill>
                  <a:srgbClr val="FF3300"/>
                </a:solidFill>
                <a:ea typeface="楷体_GB2312" pitchFamily="49" charset="-122"/>
              </a:rPr>
              <a:t>           </a:t>
            </a:r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，</a:t>
            </a:r>
          </a:p>
          <a:p>
            <a:pPr eaLnBrk="1" hangingPunct="1"/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有的像</a:t>
            </a:r>
            <a:r>
              <a:rPr lang="zh-CN" altLang="en-US" sz="3600" u="sng">
                <a:solidFill>
                  <a:srgbClr val="FF3300"/>
                </a:solidFill>
                <a:ea typeface="楷体_GB2312" pitchFamily="49" charset="-122"/>
              </a:rPr>
              <a:t>           </a:t>
            </a:r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，有的像</a:t>
            </a:r>
            <a:r>
              <a:rPr lang="zh-CN" altLang="en-US" sz="3600" u="sng">
                <a:solidFill>
                  <a:srgbClr val="FF3300"/>
                </a:solidFill>
                <a:ea typeface="楷体_GB2312" pitchFamily="49" charset="-122"/>
              </a:rPr>
              <a:t>           </a:t>
            </a:r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74638" y="5300663"/>
            <a:ext cx="89122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天空中的云朵千姿百态，有的像</a:t>
            </a:r>
            <a:r>
              <a:rPr lang="zh-CN" altLang="en-US" sz="3600" u="sng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36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</a:p>
          <a:p>
            <a:pPr eaLnBrk="1" hangingPunct="1"/>
            <a:r>
              <a:rPr lang="zh-CN" altLang="en-US" sz="36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有的像</a:t>
            </a:r>
            <a:r>
              <a:rPr lang="zh-CN" altLang="en-US" sz="3600" u="sng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36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，有的像</a:t>
            </a:r>
            <a:r>
              <a:rPr lang="zh-CN" altLang="en-US" sz="3600" u="sng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36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，有的像</a:t>
            </a:r>
            <a:r>
              <a:rPr lang="zh-CN" altLang="en-US" sz="3600" u="sng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360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611188" y="620713"/>
            <a:ext cx="7704137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4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三十六峰</a:t>
            </a:r>
            <a:r>
              <a:rPr lang="zh-CN" altLang="en-US" sz="4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有的像</a:t>
            </a:r>
            <a:r>
              <a:rPr lang="zh-CN" altLang="en-US" sz="44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玉柱</a:t>
            </a:r>
            <a:r>
              <a:rPr lang="en-US" altLang="zh-CN" sz="44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4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有的像</a:t>
            </a:r>
            <a:r>
              <a:rPr lang="zh-CN" altLang="en-US" sz="44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火把</a:t>
            </a:r>
            <a:r>
              <a:rPr lang="en-US" altLang="zh-CN" sz="44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4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有的像</a:t>
            </a:r>
            <a:r>
              <a:rPr lang="zh-CN" altLang="en-US" sz="44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鲜花</a:t>
            </a:r>
            <a:r>
              <a:rPr lang="en-US" altLang="zh-CN" sz="44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440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有的像</a:t>
            </a:r>
            <a:r>
              <a:rPr lang="zh-CN" altLang="en-US" sz="440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竹笋。</a:t>
            </a:r>
          </a:p>
        </p:txBody>
      </p:sp>
    </p:spTree>
    <p:extLst>
      <p:ext uri="{BB962C8B-B14F-4D97-AF65-F5344CB8AC3E}">
        <p14:creationId xmlns:p14="http://schemas.microsoft.com/office/powerpoint/2010/main" val="212408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utoUpdateAnimBg="0"/>
      <p:bldP spid="37892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62baf437xa8d0d6ac228b&amp;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47625"/>
            <a:ext cx="9169400" cy="681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47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0133A24DDD0015D3FF80808133A11F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0"/>
            <a:ext cx="6181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/>
        </p:nvSpPr>
        <p:spPr bwMode="auto">
          <a:xfrm>
            <a:off x="6516688" y="358775"/>
            <a:ext cx="24479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altLang="zh-CN" sz="4000">
                <a:ea typeface="华文楷体" pitchFamily="2" charset="-122"/>
              </a:rPr>
              <a:t>       </a:t>
            </a:r>
            <a:r>
              <a:rPr lang="zh-CN" sz="4000">
                <a:solidFill>
                  <a:srgbClr val="FF3300"/>
                </a:solidFill>
                <a:ea typeface="华文楷体" pitchFamily="2" charset="-122"/>
              </a:rPr>
              <a:t>最险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sz="4000">
                <a:ea typeface="华文楷体" pitchFamily="2" charset="-122"/>
              </a:rPr>
              <a:t>的是大王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sz="4000">
                <a:ea typeface="华文楷体" pitchFamily="2" charset="-122"/>
              </a:rPr>
              <a:t>峰，从峰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sz="4000">
                <a:ea typeface="华文楷体" pitchFamily="2" charset="-122"/>
              </a:rPr>
              <a:t>底向上有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sz="4000">
                <a:ea typeface="华文楷体" pitchFamily="2" charset="-122"/>
              </a:rPr>
              <a:t>人工开出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sz="4000">
                <a:ea typeface="华文楷体" pitchFamily="2" charset="-122"/>
              </a:rPr>
              <a:t>的石阶，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sz="4000">
                <a:ea typeface="华文楷体" pitchFamily="2" charset="-122"/>
              </a:rPr>
              <a:t>一直通向</a:t>
            </a:r>
          </a:p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sz="4000">
                <a:ea typeface="华文楷体" pitchFamily="2" charset="-122"/>
              </a:rPr>
              <a:t>峰顶。</a:t>
            </a:r>
          </a:p>
        </p:txBody>
      </p:sp>
    </p:spTree>
    <p:extLst>
      <p:ext uri="{BB962C8B-B14F-4D97-AF65-F5344CB8AC3E}">
        <p14:creationId xmlns:p14="http://schemas.microsoft.com/office/powerpoint/2010/main" val="3285111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9075" cy="687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07950" y="2205038"/>
            <a:ext cx="9326563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800">
                <a:ea typeface="楷体_GB2312" pitchFamily="49" charset="-122"/>
              </a:rPr>
              <a:t>     </a:t>
            </a:r>
            <a:r>
              <a:rPr lang="zh-CN" altLang="en-US" sz="4800">
                <a:latin typeface="黑体" pitchFamily="2" charset="-122"/>
                <a:ea typeface="黑体" pitchFamily="2" charset="-122"/>
              </a:rPr>
              <a:t> </a:t>
            </a:r>
            <a:endParaRPr lang="zh-CN" altLang="en-US" sz="480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三十六峰有的像玉柱，有的像火</a:t>
            </a:r>
          </a:p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把，有的像鲜花，有的像竹笋。</a:t>
            </a:r>
          </a:p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最险的是大王峰，从峰底向上有</a:t>
            </a:r>
          </a:p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人工开出的石阶，一直通向峰顶。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323850" y="117475"/>
            <a:ext cx="56165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0">
                <a:ea typeface="黑体" pitchFamily="2" charset="-122"/>
              </a:rPr>
              <a:t>写法指导（                ）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3419475" y="155575"/>
            <a:ext cx="22225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>
                <a:solidFill>
                  <a:srgbClr val="FF3300"/>
                </a:solidFill>
                <a:ea typeface="楷体_GB2312" pitchFamily="49" charset="-122"/>
              </a:rPr>
              <a:t>先总后分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1260475" y="2060575"/>
            <a:ext cx="8107363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sz="4800">
                <a:latin typeface="楷体_GB2312" pitchFamily="49" charset="-122"/>
                <a:ea typeface="楷体_GB2312" pitchFamily="49" charset="-122"/>
              </a:rPr>
              <a:t>武夷山造型奇特，山势险峻。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1474788" y="2420938"/>
            <a:ext cx="734536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5400">
                <a:solidFill>
                  <a:srgbClr val="FF3300"/>
                </a:solidFill>
                <a:sym typeface="宋体" pitchFamily="2" charset="-122"/>
              </a:rPr>
              <a:t>——————————</a:t>
            </a:r>
          </a:p>
        </p:txBody>
      </p:sp>
    </p:spTree>
    <p:extLst>
      <p:ext uri="{BB962C8B-B14F-4D97-AF65-F5344CB8AC3E}">
        <p14:creationId xmlns:p14="http://schemas.microsoft.com/office/powerpoint/2010/main" val="28013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6395a9738204ad2f41a9ad3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23850" y="2349500"/>
            <a:ext cx="8396288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>
                <a:solidFill>
                  <a:srgbClr val="0000CC"/>
                </a:solidFill>
              </a:rPr>
              <a:t>      通过</a:t>
            </a:r>
            <a:r>
              <a:rPr lang="zh-CN" altLang="en-US" sz="4400">
                <a:solidFill>
                  <a:srgbClr val="FF3300"/>
                </a:solidFill>
              </a:rPr>
              <a:t>读</a:t>
            </a:r>
            <a:r>
              <a:rPr lang="en-US" altLang="zh-CN" sz="4400">
                <a:solidFill>
                  <a:srgbClr val="FF3300"/>
                </a:solidFill>
              </a:rPr>
              <a:t>——</a:t>
            </a:r>
            <a:r>
              <a:rPr lang="zh-CN" altLang="en-US" sz="4400">
                <a:solidFill>
                  <a:srgbClr val="FF3300"/>
                </a:solidFill>
              </a:rPr>
              <a:t>找</a:t>
            </a:r>
            <a:r>
              <a:rPr lang="en-US" altLang="zh-CN" sz="4400">
                <a:solidFill>
                  <a:srgbClr val="FF3300"/>
                </a:solidFill>
              </a:rPr>
              <a:t>——</a:t>
            </a:r>
            <a:r>
              <a:rPr lang="zh-CN" altLang="en-US" sz="4400">
                <a:solidFill>
                  <a:srgbClr val="FF3300"/>
                </a:solidFill>
              </a:rPr>
              <a:t>赏</a:t>
            </a:r>
            <a:r>
              <a:rPr lang="zh-CN" altLang="en-US" sz="4400">
                <a:solidFill>
                  <a:srgbClr val="0000CC"/>
                </a:solidFill>
              </a:rPr>
              <a:t>自学第三</a:t>
            </a:r>
          </a:p>
          <a:p>
            <a:pPr eaLnBrk="1" hangingPunct="1"/>
            <a:r>
              <a:rPr lang="zh-CN" altLang="en-US" sz="4400">
                <a:solidFill>
                  <a:srgbClr val="0000CC"/>
                </a:solidFill>
              </a:rPr>
              <a:t>自然段，小组内交流你的收获。</a:t>
            </a:r>
            <a:endParaRPr lang="zh-CN" altLang="en-US" sz="4000">
              <a:solidFill>
                <a:srgbClr val="0000CC"/>
              </a:solidFill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460375" y="528638"/>
            <a:ext cx="55403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/>
              <a:t>学路建议（二）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07950" y="4437063"/>
            <a:ext cx="8929688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/>
              <a:t>我们找到武夷山水的特点：（      ）（    ）。</a:t>
            </a:r>
          </a:p>
          <a:p>
            <a:pPr eaLnBrk="1" hangingPunct="1"/>
            <a:r>
              <a:rPr lang="zh-CN" altLang="en-US" sz="3600"/>
              <a:t>我们找到了描写水清的句子：（              ）。</a:t>
            </a:r>
          </a:p>
          <a:p>
            <a:pPr eaLnBrk="1" hangingPunct="1"/>
            <a:r>
              <a:rPr lang="zh-CN" altLang="en-US" sz="3600"/>
              <a:t>我们找到了描写水静的句子：（              ）。</a:t>
            </a:r>
          </a:p>
        </p:txBody>
      </p:sp>
    </p:spTree>
    <p:extLst>
      <p:ext uri="{BB962C8B-B14F-4D97-AF65-F5344CB8AC3E}">
        <p14:creationId xmlns:p14="http://schemas.microsoft.com/office/powerpoint/2010/main" val="215469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AutoShape 3"/>
          <p:cNvSpPr>
            <a:spLocks noChangeArrowheads="1"/>
          </p:cNvSpPr>
          <p:nvPr/>
        </p:nvSpPr>
        <p:spPr bwMode="auto">
          <a:xfrm>
            <a:off x="755650" y="909638"/>
            <a:ext cx="7345363" cy="5113337"/>
          </a:xfrm>
          <a:prstGeom prst="roundRect">
            <a:avLst>
              <a:gd name="adj" fmla="val 16667"/>
            </a:avLst>
          </a:prstGeom>
          <a:solidFill>
            <a:schemeClr val="bg1">
              <a:alpha val="50195"/>
            </a:schemeClr>
          </a:solidFill>
          <a:ln w="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041400" y="1327150"/>
            <a:ext cx="6842125" cy="4205288"/>
          </a:xfrm>
          <a:prstGeom prst="rect">
            <a:avLst/>
          </a:prstGeom>
          <a:solidFill>
            <a:schemeClr val="bg1">
              <a:alpha val="1294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5400">
                <a:latin typeface="楷体_GB2312" pitchFamily="49" charset="-122"/>
                <a:ea typeface="楷体_GB2312" pitchFamily="49" charset="-122"/>
              </a:rPr>
              <a:t>山水如画   山青水秀    </a:t>
            </a:r>
          </a:p>
          <a:p>
            <a:r>
              <a:rPr lang="zh-CN" altLang="en-US" sz="5400">
                <a:latin typeface="楷体_GB2312" pitchFamily="49" charset="-122"/>
                <a:ea typeface="楷体_GB2312" pitchFamily="49" charset="-122"/>
              </a:rPr>
              <a:t>奇峰罗列   山水相依</a:t>
            </a:r>
          </a:p>
          <a:p>
            <a:r>
              <a:rPr lang="zh-CN" altLang="en-US" sz="5400">
                <a:latin typeface="楷体_GB2312" pitchFamily="49" charset="-122"/>
                <a:ea typeface="楷体_GB2312" pitchFamily="49" charset="-122"/>
              </a:rPr>
              <a:t>奇山秀水   形态万千       </a:t>
            </a:r>
          </a:p>
          <a:p>
            <a:r>
              <a:rPr lang="zh-CN" altLang="en-US" sz="5400">
                <a:latin typeface="楷体_GB2312" pitchFamily="49" charset="-122"/>
                <a:ea typeface="楷体_GB2312" pitchFamily="49" charset="-122"/>
              </a:rPr>
              <a:t>风景绝胜   风景如画 </a:t>
            </a:r>
          </a:p>
          <a:p>
            <a:r>
              <a:rPr lang="zh-CN" altLang="en-US" sz="5400">
                <a:latin typeface="楷体_GB2312" pitchFamily="49" charset="-122"/>
                <a:ea typeface="楷体_GB2312" pitchFamily="49" charset="-122"/>
              </a:rPr>
              <a:t>清澈见底   水平如镜</a:t>
            </a:r>
          </a:p>
        </p:txBody>
      </p:sp>
    </p:spTree>
    <p:extLst>
      <p:ext uri="{BB962C8B-B14F-4D97-AF65-F5344CB8AC3E}">
        <p14:creationId xmlns:p14="http://schemas.microsoft.com/office/powerpoint/2010/main" val="1890617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53bff364g69b7261bd0c2&amp;6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17463"/>
            <a:ext cx="91694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AutoShape 3"/>
          <p:cNvSpPr>
            <a:spLocks noChangeArrowheads="1"/>
          </p:cNvSpPr>
          <p:nvPr/>
        </p:nvSpPr>
        <p:spPr bwMode="auto">
          <a:xfrm>
            <a:off x="684213" y="1125538"/>
            <a:ext cx="7705725" cy="5040312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bg1"/>
              </a:gs>
              <a:gs pos="100000">
                <a:srgbClr val="0066FF">
                  <a:alpha val="20000"/>
                </a:srgbClr>
              </a:gs>
            </a:gsLst>
            <a:lin ang="5400000" scaled="1"/>
          </a:gradFill>
          <a:ln w="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684213" y="2060575"/>
            <a:ext cx="7954962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溪水很清，清得可以看见溪底的沙石。</a:t>
            </a:r>
          </a:p>
          <a:p>
            <a:pPr eaLnBrk="1" hangingPunct="1"/>
            <a:r>
              <a:rPr lang="zh-CN" altLang="en-US" sz="3600">
                <a:solidFill>
                  <a:srgbClr val="0000CC"/>
                </a:solidFill>
                <a:ea typeface="楷体_GB2312" pitchFamily="49" charset="-122"/>
              </a:rPr>
              <a:t>溪水很静，静得像一面镜子。</a:t>
            </a: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755650" y="2925763"/>
            <a:ext cx="11041063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u="sng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lang="zh-CN" altLang="en-US" sz="36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         </a:t>
            </a:r>
          </a:p>
          <a:p>
            <a:pPr eaLnBrk="1" hangingPunct="1"/>
            <a:endParaRPr lang="zh-CN" altLang="en-US" sz="36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zh-CN" altLang="en-US" sz="4000" dirty="0">
                <a:latin typeface="楷体_GB2312" pitchFamily="49" charset="-122"/>
                <a:ea typeface="楷体_GB2312" pitchFamily="49" charset="-122"/>
              </a:rPr>
              <a:t>山很高，高得</a:t>
            </a:r>
            <a:r>
              <a:rPr lang="zh-CN" altLang="en-US" sz="4000" u="sng" dirty="0">
                <a:latin typeface="楷体_GB2312" pitchFamily="49" charset="-122"/>
                <a:ea typeface="楷体_GB2312" pitchFamily="49" charset="-122"/>
              </a:rPr>
              <a:t>               </a:t>
            </a:r>
            <a:r>
              <a:rPr lang="zh-CN" altLang="en-US" sz="3600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3600" u="sng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600" u="sng" dirty="0">
                <a:solidFill>
                  <a:srgbClr val="FF3300"/>
                </a:solidFill>
              </a:rPr>
              <a:t>                                                      </a:t>
            </a:r>
          </a:p>
          <a:p>
            <a:pPr eaLnBrk="1" hangingPunct="1"/>
            <a:endParaRPr lang="zh-CN" altLang="en-US" u="sng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0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538163" y="2493963"/>
            <a:ext cx="8259762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>
                <a:ea typeface="楷体_GB2312" pitchFamily="49" charset="-122"/>
              </a:rPr>
              <a:t>      武夷山的溪水绕着山峰转了九个弯，</a:t>
            </a:r>
          </a:p>
          <a:p>
            <a:pPr eaLnBrk="1" hangingPunct="1"/>
            <a:r>
              <a:rPr lang="zh-CN" altLang="en-US" sz="3600">
                <a:ea typeface="楷体_GB2312" pitchFamily="49" charset="-122"/>
              </a:rPr>
              <a:t>所以叫</a:t>
            </a:r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九曲溪</a:t>
            </a:r>
            <a:r>
              <a:rPr lang="zh-CN" altLang="en-US" sz="3600">
                <a:ea typeface="楷体_GB2312" pitchFamily="49" charset="-122"/>
              </a:rPr>
              <a:t>。溪水很</a:t>
            </a:r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清</a:t>
            </a:r>
            <a:r>
              <a:rPr lang="zh-CN" altLang="en-US" sz="3600">
                <a:ea typeface="楷体_GB2312" pitchFamily="49" charset="-122"/>
              </a:rPr>
              <a:t>，清得可以看</a:t>
            </a:r>
          </a:p>
          <a:p>
            <a:pPr eaLnBrk="1" hangingPunct="1"/>
            <a:r>
              <a:rPr lang="zh-CN" altLang="en-US" sz="3600">
                <a:ea typeface="楷体_GB2312" pitchFamily="49" charset="-122"/>
              </a:rPr>
              <a:t>见溪底的沙石。溪水很</a:t>
            </a:r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静</a:t>
            </a:r>
            <a:r>
              <a:rPr lang="zh-CN" altLang="en-US" sz="3600">
                <a:ea typeface="楷体_GB2312" pitchFamily="49" charset="-122"/>
              </a:rPr>
              <a:t>，静得像一面</a:t>
            </a:r>
          </a:p>
          <a:p>
            <a:pPr eaLnBrk="1" hangingPunct="1"/>
            <a:r>
              <a:rPr lang="zh-CN" altLang="en-US" sz="3600">
                <a:ea typeface="楷体_GB2312" pitchFamily="49" charset="-122"/>
              </a:rPr>
              <a:t>镜子。两岸的山峰、绿竹映入水中，就</a:t>
            </a:r>
          </a:p>
          <a:p>
            <a:pPr eaLnBrk="1" hangingPunct="1"/>
            <a:r>
              <a:rPr lang="zh-CN" altLang="en-US" sz="3600">
                <a:ea typeface="楷体_GB2312" pitchFamily="49" charset="-122"/>
              </a:rPr>
              <a:t>像一幅水上的风景画。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2051050" y="188913"/>
            <a:ext cx="323215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>
                <a:solidFill>
                  <a:srgbClr val="FF3300"/>
                </a:solidFill>
              </a:rPr>
              <a:t>美丽的武夷山</a:t>
            </a:r>
          </a:p>
        </p:txBody>
      </p:sp>
    </p:spTree>
    <p:extLst>
      <p:ext uri="{BB962C8B-B14F-4D97-AF65-F5344CB8AC3E}">
        <p14:creationId xmlns:p14="http://schemas.microsoft.com/office/powerpoint/2010/main" val="3762500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/>
        </p:nvSpPr>
        <p:spPr bwMode="auto">
          <a:xfrm>
            <a:off x="468313" y="90805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altLang="zh-CN" sz="3200" b="0"/>
              <a:t>           </a:t>
            </a:r>
            <a:r>
              <a:rPr lang="zh-CN" sz="4400">
                <a:solidFill>
                  <a:srgbClr val="0000CC"/>
                </a:solidFill>
                <a:ea typeface="楷体_GB2312" pitchFamily="49" charset="-122"/>
              </a:rPr>
              <a:t>到武夷山游览，可以爬山，也可以坐在古朴的竹筏上，在九曲溪上绕着山峰静静地、缓缓地、曲曲弯弯地漂行。溪水轻轻拍着竹筏，青山徐徐从两边退去，人们会有一种入诗入画的感觉。</a:t>
            </a:r>
          </a:p>
        </p:txBody>
      </p:sp>
    </p:spTree>
    <p:extLst>
      <p:ext uri="{BB962C8B-B14F-4D97-AF65-F5344CB8AC3E}">
        <p14:creationId xmlns:p14="http://schemas.microsoft.com/office/powerpoint/2010/main" val="284209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g63581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50825" y="260350"/>
            <a:ext cx="902017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>
                <a:solidFill>
                  <a:srgbClr val="0000CC"/>
                </a:solidFill>
              </a:rPr>
              <a:t>说一说：</a:t>
            </a:r>
          </a:p>
          <a:p>
            <a:pPr eaLnBrk="1" hangingPunct="1"/>
            <a:r>
              <a:rPr lang="zh-CN" altLang="en-US" sz="3200"/>
              <a:t>      为什么游览武夷山人们会有</a:t>
            </a:r>
            <a:r>
              <a:rPr lang="zh-CN" altLang="en-US" sz="3200">
                <a:solidFill>
                  <a:srgbClr val="FF3300"/>
                </a:solidFill>
              </a:rPr>
              <a:t>入诗入画</a:t>
            </a:r>
            <a:r>
              <a:rPr lang="zh-CN" altLang="en-US" sz="3200"/>
              <a:t>的感觉？</a:t>
            </a:r>
          </a:p>
        </p:txBody>
      </p:sp>
    </p:spTree>
    <p:extLst>
      <p:ext uri="{BB962C8B-B14F-4D97-AF65-F5344CB8AC3E}">
        <p14:creationId xmlns:p14="http://schemas.microsoft.com/office/powerpoint/2010/main" val="24887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9145587" cy="688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85800" y="841375"/>
            <a:ext cx="7704138" cy="5540375"/>
          </a:xfrm>
          <a:prstGeom prst="rect">
            <a:avLst/>
          </a:prstGeom>
          <a:solidFill>
            <a:schemeClr val="bg1">
              <a:alpha val="50195"/>
            </a:schemeClr>
          </a:solidFill>
          <a:ln w="0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4036" name="Rectangle 4"/>
          <p:cNvSpPr>
            <a:spLocks noGrp="1" noChangeArrowheads="1"/>
          </p:cNvSpPr>
          <p:nvPr/>
        </p:nvSpPr>
        <p:spPr bwMode="auto">
          <a:xfrm>
            <a:off x="539750" y="11969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None/>
            </a:pPr>
            <a:r>
              <a:rPr lang="zh-CN" altLang="zh-CN" sz="3200" b="0"/>
              <a:t>           </a:t>
            </a:r>
            <a:r>
              <a:rPr lang="zh-CN" sz="4400">
                <a:ea typeface="楷体_GB2312" pitchFamily="49" charset="-122"/>
              </a:rPr>
              <a:t>到武夷山游览，可以爬山，也可以坐在古朴的竹筏上，在九曲溪上绕着山峰</a:t>
            </a:r>
            <a:r>
              <a:rPr lang="zh-CN" sz="4400">
                <a:solidFill>
                  <a:srgbClr val="FF3300"/>
                </a:solidFill>
                <a:ea typeface="楷体_GB2312" pitchFamily="49" charset="-122"/>
              </a:rPr>
              <a:t>静静地</a:t>
            </a:r>
            <a:r>
              <a:rPr lang="zh-CN" sz="4400">
                <a:ea typeface="楷体_GB2312" pitchFamily="49" charset="-122"/>
              </a:rPr>
              <a:t>、</a:t>
            </a:r>
            <a:r>
              <a:rPr lang="zh-CN" sz="4400">
                <a:solidFill>
                  <a:srgbClr val="FF3300"/>
                </a:solidFill>
                <a:ea typeface="楷体_GB2312" pitchFamily="49" charset="-122"/>
              </a:rPr>
              <a:t>缓缓地</a:t>
            </a:r>
            <a:r>
              <a:rPr lang="zh-CN" sz="4400">
                <a:ea typeface="楷体_GB2312" pitchFamily="49" charset="-122"/>
              </a:rPr>
              <a:t>、</a:t>
            </a:r>
            <a:r>
              <a:rPr lang="zh-CN" sz="4400">
                <a:solidFill>
                  <a:srgbClr val="FF3300"/>
                </a:solidFill>
                <a:ea typeface="楷体_GB2312" pitchFamily="49" charset="-122"/>
              </a:rPr>
              <a:t>曲曲弯弯地</a:t>
            </a:r>
            <a:r>
              <a:rPr lang="zh-CN" sz="4400">
                <a:ea typeface="楷体_GB2312" pitchFamily="49" charset="-122"/>
              </a:rPr>
              <a:t>漂行。溪水</a:t>
            </a:r>
            <a:r>
              <a:rPr lang="zh-CN" sz="4400">
                <a:solidFill>
                  <a:srgbClr val="FF3300"/>
                </a:solidFill>
                <a:ea typeface="楷体_GB2312" pitchFamily="49" charset="-122"/>
              </a:rPr>
              <a:t>轻轻</a:t>
            </a:r>
            <a:r>
              <a:rPr lang="zh-CN" sz="4400">
                <a:ea typeface="楷体_GB2312" pitchFamily="49" charset="-122"/>
              </a:rPr>
              <a:t>拍着竹筏，青山</a:t>
            </a:r>
            <a:r>
              <a:rPr lang="zh-CN" sz="4400">
                <a:solidFill>
                  <a:srgbClr val="FF3300"/>
                </a:solidFill>
                <a:ea typeface="楷体_GB2312" pitchFamily="49" charset="-122"/>
              </a:rPr>
              <a:t>徐徐</a:t>
            </a:r>
            <a:r>
              <a:rPr lang="zh-CN" sz="4400">
                <a:ea typeface="楷体_GB2312" pitchFamily="49" charset="-122"/>
              </a:rPr>
              <a:t>从两边退去，人们会有一种</a:t>
            </a:r>
            <a:r>
              <a:rPr lang="zh-CN" sz="4400">
                <a:solidFill>
                  <a:srgbClr val="FF3300"/>
                </a:solidFill>
                <a:ea typeface="楷体_GB2312" pitchFamily="49" charset="-122"/>
              </a:rPr>
              <a:t>入诗入画</a:t>
            </a:r>
            <a:r>
              <a:rPr lang="zh-CN" sz="4400">
                <a:ea typeface="楷体_GB2312" pitchFamily="49" charset="-122"/>
              </a:rPr>
              <a:t>的感觉。</a:t>
            </a:r>
          </a:p>
        </p:txBody>
      </p:sp>
    </p:spTree>
    <p:extLst>
      <p:ext uri="{BB962C8B-B14F-4D97-AF65-F5344CB8AC3E}">
        <p14:creationId xmlns:p14="http://schemas.microsoft.com/office/powerpoint/2010/main" val="109321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34925" y="44450"/>
            <a:ext cx="8718550" cy="576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800">
                <a:solidFill>
                  <a:srgbClr val="FF3300"/>
                </a:solidFill>
              </a:rPr>
              <a:t>    课堂检测 </a:t>
            </a:r>
          </a:p>
          <a:p>
            <a:pPr eaLnBrk="1" hangingPunct="1"/>
            <a:endParaRPr lang="zh-CN" altLang="en-US" sz="3600" b="0"/>
          </a:p>
          <a:p>
            <a:pPr eaLnBrk="1" hangingPunct="1"/>
            <a:r>
              <a:rPr lang="zh-CN" altLang="en-US" sz="3600" b="0"/>
              <a:t> 根据课文内容填空。</a:t>
            </a:r>
          </a:p>
          <a:p>
            <a:pPr eaLnBrk="1" hangingPunct="1"/>
            <a:endParaRPr lang="zh-CN" altLang="en-US" sz="3600" b="0"/>
          </a:p>
          <a:p>
            <a:pPr eaLnBrk="1" hangingPunct="1"/>
            <a:r>
              <a:rPr lang="zh-CN" altLang="en-US" sz="3600" b="0"/>
              <a:t> </a:t>
            </a:r>
            <a:r>
              <a:rPr lang="en-US" altLang="zh-CN" sz="3600" b="0"/>
              <a:t> </a:t>
            </a:r>
            <a:r>
              <a:rPr lang="zh-CN" altLang="en-US" sz="3600" b="0">
                <a:latin typeface="楷体_GB2312" pitchFamily="49" charset="-122"/>
                <a:ea typeface="楷体_GB2312" pitchFamily="49" charset="-122"/>
              </a:rPr>
              <a:t>1、武夷山在（</a:t>
            </a:r>
            <a:r>
              <a:rPr lang="en-US" sz="3600" b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3600" b="0">
                <a:latin typeface="楷体_GB2312" pitchFamily="49" charset="-122"/>
                <a:ea typeface="楷体_GB2312" pitchFamily="49" charset="-122"/>
              </a:rPr>
              <a:t>），那里峰峰有溪</a:t>
            </a:r>
            <a:r>
              <a:rPr lang="en-US" sz="3600" b="0">
                <a:latin typeface="楷体_GB2312" pitchFamily="49" charset="-122"/>
                <a:ea typeface="楷体_GB2312" pitchFamily="49" charset="-122"/>
              </a:rPr>
              <a:t>           </a:t>
            </a:r>
            <a:r>
              <a:rPr lang="zh-CN" altLang="en-US" sz="3600" b="0">
                <a:latin typeface="楷体_GB2312" pitchFamily="49" charset="-122"/>
                <a:ea typeface="楷体_GB2312" pitchFamily="49" charset="-122"/>
              </a:rPr>
              <a:t>水（      ），溪水随山峰（      ）。 </a:t>
            </a:r>
          </a:p>
          <a:p>
            <a:pPr eaLnBrk="1" hangingPunct="1"/>
            <a:endParaRPr lang="en-US" sz="3600" b="0"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sz="3600" b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600" b="0">
                <a:latin typeface="楷体_GB2312" pitchFamily="49" charset="-122"/>
                <a:ea typeface="楷体_GB2312" pitchFamily="49" charset="-122"/>
              </a:rPr>
              <a:t>2、三十六峰造型奇特，有的像（   ），</a:t>
            </a:r>
          </a:p>
          <a:p>
            <a:pPr eaLnBrk="1" hangingPunct="1"/>
            <a:r>
              <a:rPr lang="zh-CN" altLang="en-US" sz="3600" b="0">
                <a:latin typeface="楷体_GB2312" pitchFamily="49" charset="-122"/>
                <a:ea typeface="楷体_GB2312" pitchFamily="49" charset="-122"/>
              </a:rPr>
              <a:t>有的像（      ），有的像（  </a:t>
            </a:r>
            <a:r>
              <a:rPr lang="en-US" sz="3600" b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3600" b="0">
                <a:latin typeface="楷体_GB2312" pitchFamily="49" charset="-122"/>
                <a:ea typeface="楷体_GB2312" pitchFamily="49" charset="-122"/>
              </a:rPr>
              <a:t>  ），</a:t>
            </a:r>
          </a:p>
          <a:p>
            <a:pPr eaLnBrk="1" hangingPunct="1"/>
            <a:r>
              <a:rPr lang="zh-CN" altLang="en-US" sz="3600" b="0">
                <a:latin typeface="楷体_GB2312" pitchFamily="49" charset="-122"/>
                <a:ea typeface="楷体_GB2312" pitchFamily="49" charset="-122"/>
              </a:rPr>
              <a:t>有的像（   </a:t>
            </a:r>
            <a:r>
              <a:rPr lang="en-US" sz="3600" b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600" b="0">
                <a:latin typeface="楷体_GB2312" pitchFamily="49" charset="-122"/>
                <a:ea typeface="楷体_GB2312" pitchFamily="49" charset="-122"/>
              </a:rPr>
              <a:t>  ），最险的是（  </a:t>
            </a:r>
            <a:r>
              <a:rPr lang="en-US" sz="3600" b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600" b="0">
                <a:latin typeface="楷体_GB2312" pitchFamily="49" charset="-122"/>
                <a:ea typeface="楷体_GB2312" pitchFamily="49" charset="-122"/>
              </a:rPr>
              <a:t>  ）。</a:t>
            </a:r>
          </a:p>
        </p:txBody>
      </p:sp>
    </p:spTree>
    <p:extLst>
      <p:ext uri="{BB962C8B-B14F-4D97-AF65-F5344CB8AC3E}">
        <p14:creationId xmlns:p14="http://schemas.microsoft.com/office/powerpoint/2010/main" val="243966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538163" y="1482725"/>
            <a:ext cx="8716962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武夷山的山有两个特点：</a:t>
            </a:r>
          </a:p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一是（   ）；二是（   ）。</a:t>
            </a:r>
          </a:p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武夷山的水也有两个特点；</a:t>
            </a:r>
          </a:p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一是（   ）；二是（   ）。</a:t>
            </a:r>
          </a:p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到武夷山去游览，人们会有</a:t>
            </a:r>
          </a:p>
          <a:p>
            <a:pPr eaLnBrk="1" hangingPunct="1"/>
            <a:r>
              <a:rPr lang="zh-CN" altLang="en-US" sz="4800">
                <a:latin typeface="楷体_GB2312" pitchFamily="49" charset="-122"/>
                <a:ea typeface="楷体_GB2312" pitchFamily="49" charset="-122"/>
              </a:rPr>
              <a:t>一种（      ）的感觉。  </a:t>
            </a:r>
            <a:r>
              <a:rPr lang="zh-CN" altLang="en-US" sz="4800" b="0">
                <a:latin typeface="楷体_GB2312" pitchFamily="49" charset="-122"/>
                <a:ea typeface="楷体_GB2312" pitchFamily="49" charset="-122"/>
              </a:rPr>
              <a:t>    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2771775" y="44450"/>
            <a:ext cx="3840163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800">
                <a:solidFill>
                  <a:srgbClr val="FF3300"/>
                </a:solidFill>
              </a:rPr>
              <a:t>美丽的武夷山</a:t>
            </a:r>
          </a:p>
        </p:txBody>
      </p:sp>
    </p:spTree>
    <p:extLst>
      <p:ext uri="{BB962C8B-B14F-4D97-AF65-F5344CB8AC3E}">
        <p14:creationId xmlns:p14="http://schemas.microsoft.com/office/powerpoint/2010/main" val="3592416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79388" y="331788"/>
            <a:ext cx="19156362" cy="509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5400">
                <a:solidFill>
                  <a:srgbClr val="FF3300"/>
                </a:solidFill>
              </a:rPr>
              <a:t> 作业：</a:t>
            </a:r>
          </a:p>
          <a:p>
            <a:pPr eaLnBrk="1" hangingPunct="1"/>
            <a:endParaRPr lang="zh-CN" altLang="en-US" sz="5400">
              <a:solidFill>
                <a:srgbClr val="FF3300"/>
              </a:solidFill>
            </a:endParaRPr>
          </a:p>
          <a:p>
            <a:pPr eaLnBrk="1" hangingPunct="1"/>
            <a:r>
              <a:rPr lang="zh-CN" altLang="en-US" sz="4400"/>
              <a:t>    仿写课文第二自然段，以“天空</a:t>
            </a:r>
          </a:p>
          <a:p>
            <a:pPr eaLnBrk="1" hangingPunct="1"/>
            <a:r>
              <a:rPr lang="zh-CN" altLang="en-US" sz="4400"/>
              <a:t>中的云真是千姿百态，千变万化。”</a:t>
            </a:r>
          </a:p>
          <a:p>
            <a:pPr eaLnBrk="1" hangingPunct="1"/>
            <a:r>
              <a:rPr lang="zh-CN" altLang="en-US" sz="4400"/>
              <a:t>为开头，并用上“有的像</a:t>
            </a:r>
            <a:r>
              <a:rPr lang="zh-CN" altLang="en-US" sz="4400">
                <a:sym typeface="Arial" pitchFamily="34" charset="0"/>
              </a:rPr>
              <a:t>……</a:t>
            </a:r>
            <a:r>
              <a:rPr lang="zh-CN" altLang="en-US" sz="4400"/>
              <a:t>有的</a:t>
            </a:r>
          </a:p>
          <a:p>
            <a:pPr eaLnBrk="1" hangingPunct="1"/>
            <a:r>
              <a:rPr lang="zh-CN" altLang="en-US" sz="4400"/>
              <a:t>像</a:t>
            </a:r>
            <a:r>
              <a:rPr lang="zh-CN" altLang="en-US" sz="4400">
                <a:sym typeface="Arial" pitchFamily="34" charset="0"/>
              </a:rPr>
              <a:t>……</a:t>
            </a:r>
            <a:r>
              <a:rPr lang="zh-CN" altLang="en-US" sz="4400"/>
              <a:t>有的像</a:t>
            </a:r>
            <a:r>
              <a:rPr lang="zh-CN" altLang="en-US" sz="4400">
                <a:sym typeface="Arial" pitchFamily="34" charset="0"/>
              </a:rPr>
              <a:t>……”和“一会儿……</a:t>
            </a:r>
          </a:p>
          <a:p>
            <a:pPr eaLnBrk="1" hangingPunct="1"/>
            <a:r>
              <a:rPr lang="zh-CN" altLang="en-US" sz="4400"/>
              <a:t>一会儿</a:t>
            </a:r>
            <a:r>
              <a:rPr lang="zh-CN" altLang="en-US" sz="4400">
                <a:sym typeface="Arial" pitchFamily="34" charset="0"/>
              </a:rPr>
              <a:t>……一会儿……”。</a:t>
            </a:r>
          </a:p>
        </p:txBody>
      </p:sp>
    </p:spTree>
    <p:extLst>
      <p:ext uri="{BB962C8B-B14F-4D97-AF65-F5344CB8AC3E}">
        <p14:creationId xmlns:p14="http://schemas.microsoft.com/office/powerpoint/2010/main" val="2015006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73213" y="4329113"/>
            <a:ext cx="6454775" cy="1692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b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100" b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100" b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709863"/>
            <a:ext cx="9144000" cy="1366837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b="0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48132" name="图片 9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349250"/>
            <a:ext cx="55816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3" y="2809875"/>
            <a:ext cx="4103687" cy="161766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b="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b="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b="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b="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b="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endParaRPr lang="en-US" altLang="zh-CN" sz="1200" b="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809875"/>
            <a:ext cx="4103688" cy="1546225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b="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b="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b="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135" name="Picture 10" descr="png-064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809875"/>
            <a:ext cx="3937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11" descr="png-065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809875"/>
            <a:ext cx="3937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95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19250" y="2997200"/>
            <a:ext cx="1081088" cy="2301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模板下载：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www.1ppt.com/moban/     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行业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</a:rPr>
              <a:t>节日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www.1ppt.com/jieri/           PPT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素材下载：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背景图片：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www.1ppt.com/beijing/      PPT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图表下载：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</a:rPr>
              <a:t>优秀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下载：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www.1ppt.com/xiazai/        PPT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</a:rPr>
              <a:t>Word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www.1ppt.com/word/              Excel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教程：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</a:rPr>
              <a:t>资料下载：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www.1ppt.com/ziliao/                PPT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课件下载：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</a:rPr>
              <a:t>范文下载：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www.1ppt.com/fanwen/             </a:t>
            </a:r>
            <a:r>
              <a:rPr lang="zh-CN" altLang="en-US" sz="100" b="0" kern="0" dirty="0">
                <a:solidFill>
                  <a:sysClr val="window" lastClr="FFFFFF"/>
                </a:solidFill>
              </a:rPr>
              <a:t>试卷下载：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00" b="0" kern="0" dirty="0">
                <a:solidFill>
                  <a:sysClr val="window" lastClr="FFFFFF"/>
                </a:solidFill>
              </a:rPr>
              <a:t>教案下载：</a:t>
            </a:r>
            <a:r>
              <a:rPr lang="en-US" altLang="zh-CN" sz="100" b="0" kern="0" dirty="0">
                <a:solidFill>
                  <a:sysClr val="window" lastClr="FFFFFF"/>
                </a:solidFill>
              </a:rPr>
              <a:t>www.1ppt.com/jiaoan/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100" b="0" kern="0" dirty="0">
                <a:solidFill>
                  <a:sysClr val="window" lastClr="FFFFFF"/>
                </a:solidFill>
              </a:rPr>
              <a:t> </a:t>
            </a:r>
            <a:endParaRPr lang="zh-CN" altLang="en-US" sz="100" b="0" kern="0" dirty="0">
              <a:solidFill>
                <a:sysClr val="window" lastClr="FFFFFF"/>
              </a:solidFill>
            </a:endParaRP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34925" y="188913"/>
            <a:ext cx="842645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000">
                <a:ea typeface="华文楷体" pitchFamily="2" charset="-122"/>
              </a:rPr>
              <a:t>    你能拿到车票吗？</a:t>
            </a:r>
          </a:p>
        </p:txBody>
      </p:sp>
      <p:pic>
        <p:nvPicPr>
          <p:cNvPr id="22532" name="Picture 3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450932" cy="432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935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839788"/>
            <a:ext cx="7931150" cy="460692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zh-CN" altLang="en-US" sz="2800" b="1" smtClean="0">
                <a:ea typeface="黑体" pitchFamily="2" charset="-122"/>
              </a:rPr>
              <a:t> </a:t>
            </a:r>
            <a:r>
              <a:rPr lang="zh-CN" altLang="en-US" sz="3600" b="1" smtClean="0">
                <a:ea typeface="黑体" pitchFamily="2" charset="-122"/>
              </a:rPr>
              <a:t> </a:t>
            </a:r>
            <a:r>
              <a:rPr lang="zh-CN" altLang="en-US" sz="3600" b="1" smtClean="0">
                <a:latin typeface="黑体" pitchFamily="2" charset="-122"/>
                <a:ea typeface="黑体" pitchFamily="2" charset="-122"/>
              </a:rPr>
              <a:t>山势险峻</a:t>
            </a:r>
            <a:r>
              <a:rPr lang="en-US" sz="3600" b="1" smtClean="0">
                <a:latin typeface="黑体" pitchFamily="2" charset="-122"/>
                <a:ea typeface="黑体" pitchFamily="2" charset="-122"/>
              </a:rPr>
              <a:t>   </a:t>
            </a:r>
            <a:r>
              <a:rPr lang="zh-CN" altLang="en-US" sz="3600" b="1" smtClean="0">
                <a:latin typeface="黑体" pitchFamily="2" charset="-122"/>
                <a:ea typeface="黑体" pitchFamily="2" charset="-122"/>
              </a:rPr>
              <a:t>风景    古朴    缓缓</a:t>
            </a:r>
          </a:p>
          <a:p>
            <a:pPr eaLnBrk="1" hangingPunct="1">
              <a:buFontTx/>
              <a:buNone/>
            </a:pPr>
            <a:endParaRPr lang="zh-CN" altLang="en-US" sz="3600" b="1" smtClean="0">
              <a:latin typeface="黑体" pitchFamily="2" charset="-122"/>
              <a:ea typeface="黑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黑体" pitchFamily="2" charset="-122"/>
                <a:ea typeface="黑体" pitchFamily="2" charset="-122"/>
              </a:rPr>
              <a:t> 造型奇特   山峰    部分    徐徐</a:t>
            </a:r>
          </a:p>
          <a:p>
            <a:pPr eaLnBrk="1" hangingPunct="1">
              <a:buFontTx/>
              <a:buNone/>
            </a:pPr>
            <a:endParaRPr lang="zh-CN" altLang="en-US" sz="3600" b="1" smtClean="0">
              <a:latin typeface="黑体" pitchFamily="2" charset="-122"/>
              <a:ea typeface="黑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黑体" pitchFamily="2" charset="-122"/>
                <a:ea typeface="黑体" pitchFamily="2" charset="-122"/>
              </a:rPr>
              <a:t> 入诗入画   竹笋    玉柱    静静</a:t>
            </a:r>
          </a:p>
          <a:p>
            <a:pPr eaLnBrk="1" hangingPunct="1">
              <a:buFontTx/>
              <a:buNone/>
            </a:pPr>
            <a:endParaRPr lang="zh-CN" altLang="en-US" sz="3600" b="1" smtClean="0">
              <a:latin typeface="黑体" pitchFamily="2" charset="-122"/>
              <a:ea typeface="黑体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黑体" pitchFamily="2" charset="-122"/>
                <a:ea typeface="黑体" pitchFamily="2" charset="-122"/>
              </a:rPr>
              <a:t> 弯曲回转   溪水    环绕    轻轻</a:t>
            </a:r>
          </a:p>
          <a:p>
            <a:pPr eaLnBrk="1" hangingPunct="1">
              <a:buFontTx/>
              <a:buNone/>
            </a:pPr>
            <a:r>
              <a:rPr lang="zh-CN" altLang="en-US" sz="2800" b="1" smtClean="0">
                <a:ea typeface="黑体" pitchFamily="2" charset="-122"/>
              </a:rPr>
              <a:t>       </a:t>
            </a:r>
            <a:r>
              <a:rPr lang="en-US" sz="2800" b="1" smtClean="0">
                <a:ea typeface="黑体" pitchFamily="2" charset="-122"/>
              </a:rPr>
              <a:t>    </a:t>
            </a:r>
            <a:endParaRPr lang="zh-CN" altLang="en-US" sz="2800" b="1" smtClean="0">
              <a:ea typeface="黑体" pitchFamily="2" charset="-122"/>
            </a:endParaRPr>
          </a:p>
          <a:p>
            <a:pPr eaLnBrk="1" hangingPunct="1">
              <a:buFontTx/>
              <a:buNone/>
            </a:pPr>
            <a:endParaRPr lang="zh-CN" altLang="en-US" sz="2800" b="1" smtClean="0"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36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u=2585105869,3206827672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692150"/>
            <a:ext cx="6192838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1692275" y="5589588"/>
            <a:ext cx="5770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>
                <a:solidFill>
                  <a:srgbClr val="FF3300"/>
                </a:solidFill>
              </a:rPr>
              <a:t>武夷山在福建省西北部</a:t>
            </a:r>
          </a:p>
        </p:txBody>
      </p:sp>
    </p:spTree>
    <p:extLst>
      <p:ext uri="{BB962C8B-B14F-4D97-AF65-F5344CB8AC3E}">
        <p14:creationId xmlns:p14="http://schemas.microsoft.com/office/powerpoint/2010/main" val="309209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10dfa9ec8a1363271ee059e5908fa0ec09fac7d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703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07950" y="476250"/>
            <a:ext cx="90979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FF3300"/>
                </a:solidFill>
                <a:ea typeface="楷体_GB2312" pitchFamily="49" charset="-122"/>
              </a:rPr>
              <a:t>那里峰峰有溪水环绕，溪水随山峰弯曲回转</a:t>
            </a:r>
            <a:r>
              <a:rPr lang="zh-CN" altLang="en-US" sz="3600">
                <a:solidFill>
                  <a:srgbClr val="FF3300"/>
                </a:solidFill>
              </a:rPr>
              <a:t>。</a:t>
            </a:r>
            <a:endParaRPr lang="zh-CN" altLang="en-US" b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90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u=2289273994,552412031&amp;fm=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6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66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314B8C42E582EB7474B4309D9D593FAEA02566D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25" y="-84138"/>
            <a:ext cx="9636125" cy="704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28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itu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75"/>
            <a:ext cx="907256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018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967</Words>
  <Application>Microsoft Office PowerPoint</Application>
  <PresentationFormat>全屏显示(4:3)</PresentationFormat>
  <Paragraphs>114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edu-down</dc:title>
  <dc:creator>edu-down</dc:creator>
  <cp:keywords>edu-down</cp:keywords>
  <cp:lastModifiedBy>微软用户</cp:lastModifiedBy>
  <cp:revision>2</cp:revision>
  <dcterms:created xsi:type="dcterms:W3CDTF">2015-03-23T06:25:22Z</dcterms:created>
  <dcterms:modified xsi:type="dcterms:W3CDTF">2015-03-23T06:27:15Z</dcterms:modified>
</cp:coreProperties>
</file>